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5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81" r:id="rId15"/>
    <p:sldId id="280" r:id="rId16"/>
    <p:sldId id="279" r:id="rId17"/>
    <p:sldId id="271" r:id="rId18"/>
    <p:sldId id="277" r:id="rId19"/>
    <p:sldId id="276" r:id="rId20"/>
    <p:sldId id="278" r:id="rId21"/>
    <p:sldId id="269" r:id="rId22"/>
    <p:sldId id="272" r:id="rId23"/>
    <p:sldId id="273" r:id="rId24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720"/>
  </p:normalViewPr>
  <p:slideViewPr>
    <p:cSldViewPr snapToGrid="0">
      <p:cViewPr varScale="1">
        <p:scale>
          <a:sx n="105" d="100"/>
          <a:sy n="105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C50D-C671-0A1C-423C-50EA018C5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5F770-B51C-9DAC-389F-401B5D24A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06A23-53D9-1ADB-58E3-DC3CA482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38172-4C84-22A1-04EF-4ACF1373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A1A0F-2EF3-84E5-88C6-1D3DE17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8836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AD7F-73BC-01A3-F144-6F707427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D7DDB-4BFD-8486-5556-5E71E3D5C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F8FEF-1DFA-54DC-DD8E-7BD19FDB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934D-F558-7D76-D2C0-4F0257CE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C68C-094C-B0EB-CAB6-5423069C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1571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57D69-5706-4C63-3110-D1FB32BE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38516-C406-7C7D-5D8D-EEB156280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DFC3F-7A1D-9D0A-B1AB-05729BCC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985D-AF91-F7E8-6391-F227B9762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4CC81-DDDD-ACAF-413C-A07735EB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6102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E2E3-1B37-5073-5082-AAA67729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6F9B-ABE0-CFD6-AA0E-A0A2F8CD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12183-6738-A2B6-691F-020257FD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05C39-F069-4234-79F6-3B9DBD3B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A63A9-F5D5-A7D5-100C-19F5C4AC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297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3D3-129A-5C33-116D-1940E55D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3EC4C-EDC5-29EE-5B05-A12DFDC77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F813-27EC-5BA0-8F2D-43F46BCD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64D5-97C8-8FD1-BA26-EF4C4941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6F43-6752-D2D2-5440-0CE4496F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7882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BE0B-BAD5-A9AA-6B09-918DBD4E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19A2-E270-AF72-8232-901EA3DCB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ECDCE-D959-B780-7208-39CDDFE36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2C462-FFD6-075D-4ACE-EC5ECF151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B4F33-89E6-0966-9F17-69F03A3D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FD83A-618F-EB03-DAD9-F711BEAA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743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FB17-7684-FFD3-6F1C-81A61F7A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E823F-8B45-B22C-593D-0579D36B3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8AAFD-201F-3F8E-7315-E63F73838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7B6B0-247C-122C-AB97-DC7FF8AF4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8D3D3-49A5-557C-7AF6-3944C364D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FC78F-9D31-3B3F-6899-CF0AC1A0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36B35-8962-C7F6-D56E-E0D8742E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DB929-C1C1-77B7-B2EA-599F2025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282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23CF-1289-E4D4-D05C-3FEFAE9F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48E96-7892-2FA6-B205-1EEF7F1F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9044C-00C6-DD1E-38AD-77E28478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43E83-34D8-7791-484E-611A7F77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7908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62066-77FE-532E-4C7B-025711D4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10593-8D28-A7C7-5A9F-CEBA0B74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8E16A-BDC7-D971-585A-0DC67052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2909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2A1-E5B3-C3C3-8807-75FB1EDE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A8DC-8BA3-6E1B-A42F-218C46E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9D06E-A905-F896-E762-00FD4035B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C2246-01C1-DB72-7EF8-C38932D0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D9557-61E3-8672-0872-7A46AE44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FB1E3-6B02-046A-609F-F861BD91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087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AB15-D690-DAE7-190B-21A08639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8564E-F746-3907-A3D5-EB6E4B110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CDD24-5A58-7D59-7476-308BCC69F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A8AC-8AFC-2FDC-D9BA-87F499E6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B187E-9717-CC13-C4DD-05AB0D85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6D04E-766F-9DED-92F6-278F8704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4082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CF9E7-9713-FCAA-BAC5-E37B0B9D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0D25-59B0-FD7D-CD5D-3FC36A186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8C70-9F10-76E2-27BD-1B7E4CB5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E3E2-FAA1-974C-B993-D9BE5E1F1F3C}" type="datetimeFigureOut">
              <a:rPr lang="en-BD" smtClean="0"/>
              <a:t>21/9/23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4A0EC-F7E1-C843-7AAB-C14636219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2D2C-0CAA-EE91-5A79-CF12FDA5F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FEDC0-4334-2A49-A74A-CD8505316B5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9457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em.com/2016/team-based-learning-2016-jgme-aliem-hot-topics-in-medical-educa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hanks-gratitude-2011012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nitsora.com/algorithm-types-and-classific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COME TO OUR PRESENTATION - ppt download">
            <a:extLst>
              <a:ext uri="{FF2B5EF4-FFF2-40B4-BE49-F238E27FC236}">
                <a16:creationId xmlns:a16="http://schemas.microsoft.com/office/drawing/2014/main" id="{4BB0A065-DF50-91D6-BEE2-48201A7B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620839"/>
            <a:ext cx="7498080" cy="561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OUR PRESENTATION - ppt download">
            <a:extLst>
              <a:ext uri="{FF2B5EF4-FFF2-40B4-BE49-F238E27FC236}">
                <a16:creationId xmlns:a16="http://schemas.microsoft.com/office/drawing/2014/main" id="{9C40ACE0-A049-40F6-97A2-13E4FC68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61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551BF-6EF2-D383-81B8-A501CE40CE86}"/>
              </a:ext>
            </a:extLst>
          </p:cNvPr>
          <p:cNvSpPr txBox="1"/>
          <p:nvPr/>
        </p:nvSpPr>
        <p:spPr>
          <a:xfrm>
            <a:off x="1843088" y="1243014"/>
            <a:ext cx="86725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effectLst/>
                <a:latin typeface="+mj-lt"/>
              </a:rPr>
              <a:t>How to Write an Algorithm?</a:t>
            </a:r>
          </a:p>
          <a:p>
            <a:r>
              <a:rPr lang="en-GB" sz="2800" b="1" dirty="0">
                <a:solidFill>
                  <a:srgbClr val="FF0000"/>
                </a:solidFill>
                <a:effectLst/>
                <a:latin typeface="+mj-lt"/>
              </a:rPr>
              <a:t> </a:t>
            </a:r>
            <a:endParaRPr lang="en-GB" sz="2800" dirty="0">
              <a:effectLst/>
              <a:latin typeface="+mj-lt"/>
            </a:endParaRPr>
          </a:p>
          <a:p>
            <a:r>
              <a:rPr lang="en-GB" sz="2800" dirty="0">
                <a:effectLst/>
                <a:latin typeface="+mj-lt"/>
              </a:rPr>
              <a:t>▪  There are </a:t>
            </a:r>
            <a:r>
              <a:rPr lang="en-GB" sz="2800" b="1" dirty="0">
                <a:solidFill>
                  <a:srgbClr val="FF0000"/>
                </a:solidFill>
                <a:effectLst/>
                <a:latin typeface="+mj-lt"/>
              </a:rPr>
              <a:t>no well-defined standards </a:t>
            </a:r>
            <a:r>
              <a:rPr lang="en-GB" sz="2800" dirty="0">
                <a:effectLst/>
                <a:latin typeface="+mj-lt"/>
              </a:rPr>
              <a:t>for writing algorithms. </a:t>
            </a:r>
          </a:p>
          <a:p>
            <a:r>
              <a:rPr lang="en-GB" sz="2800" dirty="0">
                <a:effectLst/>
                <a:latin typeface="+mj-lt"/>
              </a:rPr>
              <a:t>▪  Rather, it is </a:t>
            </a:r>
            <a:r>
              <a:rPr lang="en-GB" sz="2800" b="1" dirty="0">
                <a:solidFill>
                  <a:srgbClr val="009972"/>
                </a:solidFill>
                <a:effectLst/>
                <a:latin typeface="+mj-lt"/>
              </a:rPr>
              <a:t>problem </a:t>
            </a:r>
            <a:r>
              <a:rPr lang="en-GB" sz="2800" dirty="0">
                <a:effectLst/>
                <a:latin typeface="+mj-lt"/>
              </a:rPr>
              <a:t>and </a:t>
            </a:r>
            <a:r>
              <a:rPr lang="en-GB" sz="2800" b="1" dirty="0">
                <a:solidFill>
                  <a:srgbClr val="009972"/>
                </a:solidFill>
                <a:effectLst/>
                <a:latin typeface="+mj-lt"/>
              </a:rPr>
              <a:t>resource dependent</a:t>
            </a:r>
            <a:r>
              <a:rPr lang="en-GB" sz="2800" dirty="0">
                <a:effectLst/>
                <a:latin typeface="+mj-lt"/>
              </a:rPr>
              <a:t>. </a:t>
            </a:r>
          </a:p>
          <a:p>
            <a:r>
              <a:rPr lang="en-GB" sz="2800" dirty="0">
                <a:effectLst/>
                <a:latin typeface="+mj-lt"/>
              </a:rPr>
              <a:t>▪ Combination of </a:t>
            </a:r>
            <a:r>
              <a:rPr lang="en-GB" sz="2800" b="1" dirty="0">
                <a:solidFill>
                  <a:srgbClr val="006DBF"/>
                </a:solidFill>
                <a:effectLst/>
                <a:latin typeface="+mj-lt"/>
              </a:rPr>
              <a:t>human Language </a:t>
            </a:r>
            <a:r>
              <a:rPr lang="en-GB" sz="2800" dirty="0">
                <a:effectLst/>
                <a:latin typeface="+mj-lt"/>
              </a:rPr>
              <a:t>and </a:t>
            </a:r>
            <a:r>
              <a:rPr lang="en-GB" sz="2800" b="1" dirty="0">
                <a:solidFill>
                  <a:srgbClr val="006DBF"/>
                </a:solidFill>
                <a:effectLst/>
                <a:latin typeface="+mj-lt"/>
              </a:rPr>
              <a:t>Programming Language, </a:t>
            </a:r>
            <a:r>
              <a:rPr lang="en-GB" sz="2800" dirty="0">
                <a:effectLst/>
                <a:latin typeface="+mj-lt"/>
              </a:rPr>
              <a:t>so that it is </a:t>
            </a:r>
            <a:r>
              <a:rPr lang="en-GB" sz="2800" b="1" dirty="0">
                <a:solidFill>
                  <a:srgbClr val="00664C"/>
                </a:solidFill>
                <a:effectLst/>
                <a:latin typeface="+mj-lt"/>
              </a:rPr>
              <a:t>easily understandable </a:t>
            </a:r>
            <a:r>
              <a:rPr lang="en-GB" sz="2800" dirty="0">
                <a:effectLst/>
                <a:latin typeface="+mj-lt"/>
              </a:rPr>
              <a:t>even by </a:t>
            </a:r>
            <a:r>
              <a:rPr lang="en-GB" sz="2800" b="1" dirty="0">
                <a:solidFill>
                  <a:srgbClr val="00664C"/>
                </a:solidFill>
                <a:effectLst/>
                <a:latin typeface="+mj-lt"/>
              </a:rPr>
              <a:t>non-programmers. </a:t>
            </a:r>
            <a:endParaRPr lang="en-GB" sz="2800" dirty="0">
              <a:effectLst/>
              <a:latin typeface="+mj-lt"/>
            </a:endParaRPr>
          </a:p>
          <a:p>
            <a:r>
              <a:rPr lang="en-GB" sz="2800" dirty="0">
                <a:effectLst/>
                <a:latin typeface="+mj-lt"/>
              </a:rPr>
              <a:t>▪ Algorithms are never written to support a particular programming code. </a:t>
            </a:r>
          </a:p>
        </p:txBody>
      </p:sp>
    </p:spTree>
    <p:extLst>
      <p:ext uri="{BB962C8B-B14F-4D97-AF65-F5344CB8AC3E}">
        <p14:creationId xmlns:p14="http://schemas.microsoft.com/office/powerpoint/2010/main" val="322302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0212-68FB-A01E-17D0-C86DA4ADF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7" t="7647" r="14276" b="11765"/>
          <a:stretch/>
        </p:blipFill>
        <p:spPr>
          <a:xfrm>
            <a:off x="2322910" y="619564"/>
            <a:ext cx="8346281" cy="5618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4B97D-3B0F-0B53-1251-1C86BC004163}"/>
              </a:ext>
            </a:extLst>
          </p:cNvPr>
          <p:cNvSpPr txBox="1"/>
          <p:nvPr/>
        </p:nvSpPr>
        <p:spPr>
          <a:xfrm>
            <a:off x="700087" y="814388"/>
            <a:ext cx="104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51539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40F0-E961-D979-5155-5A2D98446637}"/>
              </a:ext>
            </a:extLst>
          </p:cNvPr>
          <p:cNvSpPr txBox="1"/>
          <p:nvPr/>
        </p:nvSpPr>
        <p:spPr>
          <a:xfrm>
            <a:off x="1728788" y="649357"/>
            <a:ext cx="7808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  <a:latin typeface="+mj-lt"/>
              </a:rPr>
              <a:t>Met</a:t>
            </a:r>
            <a:r>
              <a:rPr lang="en-GB" sz="4000" b="1" dirty="0">
                <a:solidFill>
                  <a:srgbClr val="FF0000"/>
                </a:solidFill>
                <a:effectLst/>
                <a:latin typeface="+mj-lt"/>
              </a:rPr>
              <a:t>hods for analysing Algorithms </a:t>
            </a:r>
            <a:endParaRPr lang="en-GB" sz="4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CC7D-AED4-1E50-AC7D-6C655A178A3D}"/>
              </a:ext>
            </a:extLst>
          </p:cNvPr>
          <p:cNvSpPr txBox="1"/>
          <p:nvPr/>
        </p:nvSpPr>
        <p:spPr>
          <a:xfrm>
            <a:off x="1071563" y="3096140"/>
            <a:ext cx="3900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664C"/>
                </a:solidFill>
                <a:effectLst/>
                <a:latin typeface="+mj-lt"/>
              </a:rPr>
              <a:t>1. Correctness .</a:t>
            </a:r>
            <a:endParaRPr lang="en-GB" sz="2800" dirty="0">
              <a:effectLst/>
              <a:latin typeface="+mj-lt"/>
            </a:endParaRPr>
          </a:p>
          <a:p>
            <a:pPr>
              <a:buFont typeface="+mj-lt"/>
              <a:buAutoNum type="arabicPeriod" startAt="2"/>
            </a:pPr>
            <a:r>
              <a:rPr lang="en-GB" sz="2800" b="1" dirty="0">
                <a:solidFill>
                  <a:srgbClr val="00664C"/>
                </a:solidFill>
                <a:effectLst/>
                <a:latin typeface="+mj-lt"/>
              </a:rPr>
              <a:t> Time Complexity </a:t>
            </a:r>
          </a:p>
          <a:p>
            <a:pPr>
              <a:buFont typeface="+mj-lt"/>
              <a:buAutoNum type="arabicPeriod" startAt="2"/>
            </a:pPr>
            <a:r>
              <a:rPr lang="en-GB" sz="2800" b="1" dirty="0">
                <a:solidFill>
                  <a:srgbClr val="00664C"/>
                </a:solidFill>
                <a:effectLst/>
                <a:latin typeface="+mj-lt"/>
              </a:rPr>
              <a:t> Space Complexity </a:t>
            </a:r>
          </a:p>
        </p:txBody>
      </p:sp>
      <p:pic>
        <p:nvPicPr>
          <p:cNvPr id="12297" name="Picture 9" descr="What complexity theory can teach leaders of South African universities today">
            <a:extLst>
              <a:ext uri="{FF2B5EF4-FFF2-40B4-BE49-F238E27FC236}">
                <a16:creationId xmlns:a16="http://schemas.microsoft.com/office/drawing/2014/main" id="{4CB8E829-A3B7-A7E2-4642-7309D7B2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9" y="2006600"/>
            <a:ext cx="6238874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1" descr="page15image45065216">
            <a:extLst>
              <a:ext uri="{FF2B5EF4-FFF2-40B4-BE49-F238E27FC236}">
                <a16:creationId xmlns:a16="http://schemas.microsoft.com/office/drawing/2014/main" id="{5002854C-B983-A152-5E1A-DFECA90C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263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age15image45064448">
            <a:extLst>
              <a:ext uri="{FF2B5EF4-FFF2-40B4-BE49-F238E27FC236}">
                <a16:creationId xmlns:a16="http://schemas.microsoft.com/office/drawing/2014/main" id="{B0EB981B-FA38-3167-AF8D-C0196D94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02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age15image45064448">
            <a:extLst>
              <a:ext uri="{FF2B5EF4-FFF2-40B4-BE49-F238E27FC236}">
                <a16:creationId xmlns:a16="http://schemas.microsoft.com/office/drawing/2014/main" id="{62969408-5D26-F19F-0A95-88F8221D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02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2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6FD23-A1E4-93A1-2D7C-879BB1DC006D}"/>
              </a:ext>
            </a:extLst>
          </p:cNvPr>
          <p:cNvSpPr txBox="1"/>
          <p:nvPr/>
        </p:nvSpPr>
        <p:spPr>
          <a:xfrm>
            <a:off x="2721769" y="397818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2400" b="1" i="0" u="sng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Understanding of </a:t>
            </a:r>
            <a:r>
              <a:rPr lang="en-US" sz="2400" b="1" i="0" u="sng" dirty="0">
                <a:solidFill>
                  <a:srgbClr val="00B050"/>
                </a:solidFill>
                <a:latin typeface="+mj-lt"/>
                <a:ea typeface="Times New Roman"/>
                <a:cs typeface="Times New Roman"/>
                <a:sym typeface="Times New Roman"/>
              </a:rPr>
              <a:t>Time</a:t>
            </a:r>
            <a:r>
              <a:rPr lang="en-US" sz="2400" b="1" i="0" u="sng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 b="1" i="0" u="sng" dirty="0">
                <a:solidFill>
                  <a:srgbClr val="00B050"/>
                </a:solidFill>
                <a:latin typeface="+mj-lt"/>
                <a:ea typeface="Times New Roman"/>
                <a:cs typeface="Times New Roman"/>
                <a:sym typeface="Times New Roman"/>
              </a:rPr>
              <a:t>Space</a:t>
            </a:r>
            <a:r>
              <a:rPr lang="en-US" sz="2400" b="1" i="0" u="sng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Complexity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4CE0E-9E15-F98C-775F-D606588398BC}"/>
              </a:ext>
            </a:extLst>
          </p:cNvPr>
          <p:cNvSpPr txBox="1"/>
          <p:nvPr/>
        </p:nvSpPr>
        <p:spPr>
          <a:xfrm>
            <a:off x="2721769" y="1191310"/>
            <a:ext cx="7022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0070C0"/>
                </a:solidFill>
                <a:latin typeface="+mj-lt"/>
                <a:ea typeface="Times New Roman"/>
                <a:cs typeface="Times New Roman"/>
                <a:sym typeface="Times New Roman"/>
              </a:rPr>
              <a:t>Design an algorithm to add two numbers and display the result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E9865-2775-F180-501C-F3413251F608}"/>
              </a:ext>
            </a:extLst>
          </p:cNvPr>
          <p:cNvSpPr txBox="1"/>
          <p:nvPr/>
        </p:nvSpPr>
        <p:spPr>
          <a:xfrm>
            <a:off x="3893343" y="1928716"/>
            <a:ext cx="4050507" cy="3584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lang="en-US" sz="2000" b="1" i="0" u="sng" strike="noStrike" cap="none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Algo-1: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1. START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2. declare three integers a, b &amp; c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3. Input in a &amp; b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4. c  =  a + b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5. print c</a:t>
            </a:r>
            <a:endParaRPr lang="en-US" sz="2000" dirty="0">
              <a:latin typeface="+mj-lt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6. STOP</a:t>
            </a:r>
            <a:endParaRPr lang="en-BD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48117-78B1-9D9E-0874-C02D58261F2C}"/>
              </a:ext>
            </a:extLst>
          </p:cNvPr>
          <p:cNvSpPr txBox="1"/>
          <p:nvPr/>
        </p:nvSpPr>
        <p:spPr>
          <a:xfrm>
            <a:off x="7293769" y="5206097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4D"/>
              </a:buClr>
              <a:buSzPts val="2400"/>
              <a:buFont typeface="Times New Roman"/>
              <a:buNone/>
            </a:pPr>
            <a:r>
              <a:rPr lang="en-US" sz="2000" b="1" i="0" u="none" dirty="0">
                <a:solidFill>
                  <a:srgbClr val="00664D"/>
                </a:solidFill>
                <a:latin typeface="+mj-lt"/>
                <a:ea typeface="Times New Roman"/>
                <a:cs typeface="Times New Roman"/>
                <a:sym typeface="Times New Roman"/>
              </a:rPr>
              <a:t>Time  = 6sec</a:t>
            </a:r>
            <a:endParaRPr lang="en-US" sz="2000"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4D"/>
              </a:buClr>
              <a:buSzPts val="2400"/>
              <a:buFont typeface="Times New Roman"/>
              <a:buNone/>
            </a:pPr>
            <a:r>
              <a:rPr lang="en-US" sz="2000" b="1" i="0" u="none" dirty="0">
                <a:solidFill>
                  <a:srgbClr val="00664D"/>
                </a:solidFill>
                <a:latin typeface="+mj-lt"/>
                <a:ea typeface="Times New Roman"/>
                <a:cs typeface="Times New Roman"/>
                <a:sym typeface="Times New Roman"/>
              </a:rPr>
              <a:t>Space =12 Bytes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861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 Complexity When waiting time is noticable web">
            <a:extLst>
              <a:ext uri="{FF2B5EF4-FFF2-40B4-BE49-F238E27FC236}">
                <a16:creationId xmlns:a16="http://schemas.microsoft.com/office/drawing/2014/main" id="{7A14BA6C-4DD0-530B-DB79-A449E104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6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283DD-8326-0055-7427-FE900BB4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0"/>
            <a:ext cx="10820401" cy="69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41599-4D91-369D-EF02-DA236A3F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5" y="355600"/>
            <a:ext cx="1158362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E9702E-6C79-60C6-FC7B-7D8EF438BC69}"/>
              </a:ext>
            </a:extLst>
          </p:cNvPr>
          <p:cNvSpPr txBox="1"/>
          <p:nvPr/>
        </p:nvSpPr>
        <p:spPr>
          <a:xfrm>
            <a:off x="2878931" y="558284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n-US" sz="2800" b="1" i="0" u="sng" dirty="0">
                <a:solidFill>
                  <a:srgbClr val="FF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Asymptotic Notations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4DFEE-F40B-080F-48A5-6B27133B5BB2}"/>
              </a:ext>
            </a:extLst>
          </p:cNvPr>
          <p:cNvSpPr txBox="1"/>
          <p:nvPr/>
        </p:nvSpPr>
        <p:spPr>
          <a:xfrm>
            <a:off x="3045619" y="1434197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rPr lang="en-US" sz="2000" b="0" i="0" u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Following are the commonly used </a:t>
            </a:r>
            <a:r>
              <a:rPr lang="en-US" sz="2000" b="1" i="0" u="none" dirty="0">
                <a:solidFill>
                  <a:srgbClr val="0070C0"/>
                </a:solidFill>
                <a:latin typeface="+mj-lt"/>
                <a:ea typeface="Times New Roman"/>
                <a:cs typeface="Times New Roman"/>
                <a:sym typeface="Times New Roman"/>
              </a:rPr>
              <a:t>asymptotic notations </a:t>
            </a:r>
            <a:r>
              <a:rPr lang="en-US" sz="2000" b="0" i="0" u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to calculate the running time complexity of an algorithm.</a:t>
            </a:r>
            <a:endParaRPr lang="en-US" sz="2000" dirty="0"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CF28C9-8F90-CBFB-97FE-D8283AB88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38727"/>
              </p:ext>
            </p:extLst>
          </p:nvPr>
        </p:nvGraphicFramePr>
        <p:xfrm>
          <a:off x="2209800" y="2754313"/>
          <a:ext cx="8382000" cy="3002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03650">
                  <a:extLst>
                    <a:ext uri="{9D8B030D-6E8A-4147-A177-3AD203B41FA5}">
                      <a16:colId xmlns:a16="http://schemas.microsoft.com/office/drawing/2014/main" val="982732941"/>
                    </a:ext>
                  </a:extLst>
                </a:gridCol>
                <a:gridCol w="4578350">
                  <a:extLst>
                    <a:ext uri="{9D8B030D-6E8A-4147-A177-3AD203B41FA5}">
                      <a16:colId xmlns:a16="http://schemas.microsoft.com/office/drawing/2014/main" val="3781743896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1" i="0" u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Big-O (oh) Notation 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to represent the </a:t>
                      </a:r>
                      <a:r>
                        <a:rPr lang="en-US" sz="2400" b="1" i="0" u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Worst case</a:t>
                      </a:r>
                      <a:r>
                        <a:rPr lang="en-US" sz="2400" b="0" i="0" u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718416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1" i="0" u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 Big-Ω (Omega) Notation 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to represent the </a:t>
                      </a:r>
                      <a:r>
                        <a:rPr lang="en-US" sz="2400" b="1" i="0" u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Best case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i="0" u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9128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1" i="0" u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Big- </a:t>
                      </a:r>
                      <a:r>
                        <a:rPr lang="en-US" sz="2400" b="1" i="0" u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θ</a:t>
                      </a:r>
                      <a:r>
                        <a:rPr lang="en-US" sz="2400" b="1" i="0" u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(Theta) Notation 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to represent the </a:t>
                      </a:r>
                      <a:r>
                        <a:rPr lang="en-US" sz="2400" b="1" i="0" u="none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case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i="0" u="none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7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6E85A-0564-8899-9D4B-29B22557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453"/>
            <a:ext cx="7772400" cy="65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56637-883D-A497-9E06-1B719258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11" y="0"/>
            <a:ext cx="923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9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2579-C742-C476-332E-762DF0B5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Group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6307-9ADF-BCEF-638F-DB53EC12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1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Tamanna </a:t>
            </a:r>
            <a:r>
              <a:rPr lang="en-GB" dirty="0" err="1">
                <a:latin typeface="+mj-lt"/>
              </a:rPr>
              <a:t>Akter</a:t>
            </a:r>
            <a:r>
              <a:rPr lang="en-GB" dirty="0">
                <a:latin typeface="+mj-lt"/>
              </a:rPr>
              <a:t>: 221-15-5298</a:t>
            </a:r>
          </a:p>
          <a:p>
            <a:r>
              <a:rPr lang="en-GB" dirty="0">
                <a:latin typeface="+mj-lt"/>
              </a:rPr>
              <a:t>Mahmudul Hasan: 221-15-6013</a:t>
            </a:r>
          </a:p>
          <a:p>
            <a:r>
              <a:rPr lang="en-GB" dirty="0" err="1">
                <a:latin typeface="+mj-lt"/>
              </a:rPr>
              <a:t>Samit</a:t>
            </a:r>
            <a:r>
              <a:rPr lang="en-GB" dirty="0">
                <a:latin typeface="+mj-lt"/>
              </a:rPr>
              <a:t> Aqib: 221-15-5159</a:t>
            </a:r>
          </a:p>
          <a:p>
            <a:r>
              <a:rPr lang="en-GB" dirty="0" err="1">
                <a:latin typeface="+mj-lt"/>
              </a:rPr>
              <a:t>Muktadir</a:t>
            </a:r>
            <a:r>
              <a:rPr lang="en-GB" dirty="0">
                <a:latin typeface="+mj-lt"/>
              </a:rPr>
              <a:t> Hossain Shuvo: 221-15-5670</a:t>
            </a:r>
          </a:p>
          <a:p>
            <a:r>
              <a:rPr lang="en-GB" dirty="0">
                <a:latin typeface="+mj-lt"/>
              </a:rPr>
              <a:t>Md Mehedi Hasan Nayeem: 221-15-5049</a:t>
            </a:r>
          </a:p>
          <a:p>
            <a:endParaRPr lang="en-GB" dirty="0" err="1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23FB5-7C8D-2A55-2739-E337E05BB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95720" y="2413794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816EA-0795-2568-C725-D3EFEA0D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8" t="3811"/>
          <a:stretch/>
        </p:blipFill>
        <p:spPr>
          <a:xfrm>
            <a:off x="1603169" y="410643"/>
            <a:ext cx="9136225" cy="61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ime and Space Complexity Tutorials &amp; Notes | Basic Programming |  HackerEarth">
            <a:extLst>
              <a:ext uri="{FF2B5EF4-FFF2-40B4-BE49-F238E27FC236}">
                <a16:creationId xmlns:a16="http://schemas.microsoft.com/office/drawing/2014/main" id="{052010B0-A4FD-C007-DB9E-E1526EDDC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949450"/>
            <a:ext cx="7874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026BFE-BA5A-2E5B-9503-FD732D9CC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9" r="11335" b="9706"/>
          <a:stretch/>
        </p:blipFill>
        <p:spPr>
          <a:xfrm>
            <a:off x="2181225" y="664369"/>
            <a:ext cx="7829550" cy="55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5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DBE67-4C01-DAAB-E71F-3E758963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218" y="0"/>
            <a:ext cx="10215563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524B-A5FC-FA9D-C718-04A6430A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625"/>
            <a:ext cx="8620125" cy="4071938"/>
          </a:xfrm>
        </p:spPr>
        <p:txBody>
          <a:bodyPr>
            <a:noAutofit/>
          </a:bodyPr>
          <a:lstStyle/>
          <a:p>
            <a:r>
              <a:rPr lang="en-BD" sz="6000" b="1" dirty="0">
                <a:solidFill>
                  <a:srgbClr val="002060"/>
                </a:solidFill>
                <a:cs typeface="Times New Roman" panose="02020603050405020304" pitchFamily="18" charset="0"/>
              </a:rPr>
              <a:t>ALGORITHM DESIGN </a:t>
            </a:r>
            <a:br>
              <a:rPr lang="en-BD" sz="6000" b="1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BD" sz="6000" b="1" dirty="0">
                <a:solidFill>
                  <a:srgbClr val="002060"/>
                </a:solidFill>
                <a:cs typeface="Times New Roman" panose="02020603050405020304" pitchFamily="18" charset="0"/>
              </a:rPr>
              <a:t>AND</a:t>
            </a:r>
            <a:br>
              <a:rPr lang="en-BD" sz="6000" b="1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BD" sz="6000" b="1" dirty="0">
                <a:solidFill>
                  <a:srgbClr val="002060"/>
                </a:solidFill>
                <a:cs typeface="Times New Roman" panose="02020603050405020304" pitchFamily="18" charset="0"/>
              </a:rPr>
              <a:t>ANALYSIS</a:t>
            </a:r>
            <a:endParaRPr lang="en-BD" sz="6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40B96-D926-3024-CAB8-1A38D23FD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1214" y="2657475"/>
            <a:ext cx="6705486" cy="3586559"/>
          </a:xfrm>
        </p:spPr>
      </p:pic>
    </p:spTree>
    <p:extLst>
      <p:ext uri="{BB962C8B-B14F-4D97-AF65-F5344CB8AC3E}">
        <p14:creationId xmlns:p14="http://schemas.microsoft.com/office/powerpoint/2010/main" val="107810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42AEEE-A866-5C94-7DEE-1D7D7B15E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8565" y="5857876"/>
            <a:ext cx="8377239" cy="528638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dirty="0">
                <a:effectLst/>
                <a:latin typeface="+mj-lt"/>
                <a:cs typeface="Times New Roman" panose="02020603050405020304" pitchFamily="18" charset="0"/>
              </a:rPr>
              <a:t> Algorithm is a </a:t>
            </a:r>
            <a:r>
              <a:rPr lang="en-GB" b="1" dirty="0">
                <a:solidFill>
                  <a:srgbClr val="FF0000"/>
                </a:solidFill>
                <a:effectLst/>
                <a:latin typeface="+mj-lt"/>
                <a:cs typeface="Times New Roman" panose="02020603050405020304" pitchFamily="18" charset="0"/>
              </a:rPr>
              <a:t>step-by-step procedure </a:t>
            </a:r>
            <a:r>
              <a:rPr lang="en-GB" dirty="0">
                <a:effectLst/>
                <a:latin typeface="+mj-lt"/>
                <a:cs typeface="Times New Roman" panose="02020603050405020304" pitchFamily="18" charset="0"/>
              </a:rPr>
              <a:t>to </a:t>
            </a:r>
            <a:r>
              <a:rPr lang="en-GB" b="1" dirty="0">
                <a:solidFill>
                  <a:srgbClr val="009972"/>
                </a:solidFill>
                <a:effectLst/>
                <a:latin typeface="+mj-lt"/>
                <a:cs typeface="Times New Roman" panose="02020603050405020304" pitchFamily="18" charset="0"/>
              </a:rPr>
              <a:t>solve any Problem .</a:t>
            </a:r>
            <a:endParaRPr lang="en-GB" dirty="0">
              <a:effectLst/>
              <a:latin typeface="+mj-lt"/>
              <a:cs typeface="Times New Roman" panose="02020603050405020304" pitchFamily="18" charset="0"/>
            </a:endParaRPr>
          </a:p>
          <a:p>
            <a:pPr algn="l"/>
            <a:endParaRPr lang="en-BD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What is Algorithm | Introduction to Algorithms - GeeksforGeeks">
            <a:extLst>
              <a:ext uri="{FF2B5EF4-FFF2-40B4-BE49-F238E27FC236}">
                <a16:creationId xmlns:a16="http://schemas.microsoft.com/office/drawing/2014/main" id="{7EC58C5A-D45F-A24E-CFD8-74FF6641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85738"/>
            <a:ext cx="8786813" cy="54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lgorithm | Introduction to Algorithms - GeeksforGeeks">
            <a:extLst>
              <a:ext uri="{FF2B5EF4-FFF2-40B4-BE49-F238E27FC236}">
                <a16:creationId xmlns:a16="http://schemas.microsoft.com/office/drawing/2014/main" id="{A4F3ED19-392C-00C8-CD8E-64D508CD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0"/>
            <a:ext cx="1114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8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DD3D3-E6A1-3548-BE63-F35895ABCB34}"/>
              </a:ext>
            </a:extLst>
          </p:cNvPr>
          <p:cNvSpPr txBox="1"/>
          <p:nvPr/>
        </p:nvSpPr>
        <p:spPr>
          <a:xfrm>
            <a:off x="1485900" y="328614"/>
            <a:ext cx="830103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D" sz="3200" u="sng" dirty="0">
                <a:solidFill>
                  <a:srgbClr val="00B050"/>
                </a:solidFill>
                <a:latin typeface="+mj-lt"/>
              </a:rPr>
              <a:t>Methods of Specifying an Algorithm: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⚫ </a:t>
            </a:r>
            <a:r>
              <a:rPr lang="en-BD" sz="2400" dirty="0">
                <a:solidFill>
                  <a:srgbClr val="FF0000"/>
                </a:solidFill>
                <a:latin typeface="+mj-lt"/>
              </a:rPr>
              <a:t>Pseudo code: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A mixture of a natural language and programming language.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⚫ </a:t>
            </a:r>
            <a:r>
              <a:rPr lang="en-BD" sz="2400" dirty="0">
                <a:solidFill>
                  <a:srgbClr val="FF0000"/>
                </a:solidFill>
                <a:latin typeface="+mj-lt"/>
              </a:rPr>
              <a:t>Flowchart: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A method of expressing an algorithm by a collection of connected geometric shapes containing descriptions of the algorithm's steps.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⚫ </a:t>
            </a:r>
            <a:r>
              <a:rPr lang="en-BD" sz="2400" dirty="0">
                <a:solidFill>
                  <a:srgbClr val="FF0000"/>
                </a:solidFill>
                <a:latin typeface="+mj-lt"/>
              </a:rPr>
              <a:t>Programs:</a:t>
            </a:r>
          </a:p>
          <a:p>
            <a:endParaRPr lang="en-BD" sz="2400" dirty="0">
              <a:latin typeface="+mj-lt"/>
            </a:endParaRPr>
          </a:p>
          <a:p>
            <a:r>
              <a:rPr lang="en-BD" sz="2400" dirty="0">
                <a:latin typeface="+mj-lt"/>
              </a:rPr>
              <a:t>Another way of specifying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40645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page22image45013568">
            <a:extLst>
              <a:ext uri="{FF2B5EF4-FFF2-40B4-BE49-F238E27FC236}">
                <a16:creationId xmlns:a16="http://schemas.microsoft.com/office/drawing/2014/main" id="{4883265E-0627-9062-A034-CADC865AB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19190" y="-1317625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/>
          </a:p>
        </p:txBody>
      </p:sp>
      <p:pic>
        <p:nvPicPr>
          <p:cNvPr id="6148" name="Picture 4" descr="page22image62896688">
            <a:extLst>
              <a:ext uri="{FF2B5EF4-FFF2-40B4-BE49-F238E27FC236}">
                <a16:creationId xmlns:a16="http://schemas.microsoft.com/office/drawing/2014/main" id="{C0BF6D56-2C37-DD45-7E11-EA159561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211638"/>
            <a:ext cx="19685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page22image62886384">
            <a:extLst>
              <a:ext uri="{FF2B5EF4-FFF2-40B4-BE49-F238E27FC236}">
                <a16:creationId xmlns:a16="http://schemas.microsoft.com/office/drawing/2014/main" id="{023395D8-9D99-676B-1503-FF93DEDB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81" y="4629151"/>
            <a:ext cx="30099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ge22image62889856">
            <a:extLst>
              <a:ext uri="{FF2B5EF4-FFF2-40B4-BE49-F238E27FC236}">
                <a16:creationId xmlns:a16="http://schemas.microsoft.com/office/drawing/2014/main" id="{5FF2BB81-9DA5-4661-2AD5-FDFC5C1E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2" y="3013076"/>
            <a:ext cx="27559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page22image62892320">
            <a:extLst>
              <a:ext uri="{FF2B5EF4-FFF2-40B4-BE49-F238E27FC236}">
                <a16:creationId xmlns:a16="http://schemas.microsoft.com/office/drawing/2014/main" id="{7B7590A0-C407-2900-49B7-BC2913DF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520" y="565149"/>
            <a:ext cx="2997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age22image62893888">
            <a:extLst>
              <a:ext uri="{FF2B5EF4-FFF2-40B4-BE49-F238E27FC236}">
                <a16:creationId xmlns:a16="http://schemas.microsoft.com/office/drawing/2014/main" id="{5520AB34-D215-4B84-A01F-5976947D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" y="906463"/>
            <a:ext cx="3505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A532-A964-6C0E-675C-B39B2EF6D879}"/>
              </a:ext>
            </a:extLst>
          </p:cNvPr>
          <p:cNvSpPr txBox="1"/>
          <p:nvPr/>
        </p:nvSpPr>
        <p:spPr>
          <a:xfrm>
            <a:off x="4576763" y="906463"/>
            <a:ext cx="4599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u="sng" dirty="0">
                <a:solidFill>
                  <a:srgbClr val="FF0000"/>
                </a:solidFill>
                <a:latin typeface="+mj-lt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374557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5F3EE2-30EC-7374-202E-B870EEF7F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315345"/>
              </p:ext>
            </p:extLst>
          </p:nvPr>
        </p:nvGraphicFramePr>
        <p:xfrm>
          <a:off x="838200" y="1928654"/>
          <a:ext cx="10515600" cy="41452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611538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57635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1.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Searching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7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2.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Sorting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13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3.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Divide and conquer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679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 dirty="0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4. </a:t>
                      </a:r>
                      <a:endParaRPr lang="en-BD" dirty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Recursive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2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5.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Backtracking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121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6.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Brute force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22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7.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Greedy Algorithms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35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BD" sz="2800" b="1">
                          <a:solidFill>
                            <a:srgbClr val="009972"/>
                          </a:solidFill>
                          <a:effectLst/>
                          <a:latin typeface="+mj-lt"/>
                        </a:rPr>
                        <a:t>8. </a:t>
                      </a:r>
                      <a:endParaRPr lang="en-BD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Dynamic programming algorithms </a:t>
                      </a:r>
                      <a:endParaRPr lang="en-GB" dirty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E0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26292"/>
                  </a:ext>
                </a:extLst>
              </a:tr>
            </a:tbl>
          </a:graphicData>
        </a:graphic>
      </p:graphicFrame>
      <p:pic>
        <p:nvPicPr>
          <p:cNvPr id="7169" name="Picture 1" descr="page20image44880768">
            <a:extLst>
              <a:ext uri="{FF2B5EF4-FFF2-40B4-BE49-F238E27FC236}">
                <a16:creationId xmlns:a16="http://schemas.microsoft.com/office/drawing/2014/main" id="{4CB04266-E778-1639-C03E-3ED4BC01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8813"/>
            <a:ext cx="72263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20image44880960">
            <a:extLst>
              <a:ext uri="{FF2B5EF4-FFF2-40B4-BE49-F238E27FC236}">
                <a16:creationId xmlns:a16="http://schemas.microsoft.com/office/drawing/2014/main" id="{80D8F547-7D7A-B8AF-84C3-C4B12D1F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622346"/>
            <a:ext cx="56896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" descr="page20image44881152">
            <a:extLst>
              <a:ext uri="{FF2B5EF4-FFF2-40B4-BE49-F238E27FC236}">
                <a16:creationId xmlns:a16="http://schemas.microsoft.com/office/drawing/2014/main" id="{8B76AD8E-1820-A6B5-55C8-9E2252617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1928813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957E41-82D0-B79A-AD9E-E8493D17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494000"/>
            <a:ext cx="6832320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D" altLang="en-BD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Different types of Algorithms:</a:t>
            </a:r>
            <a:endParaRPr kumimoji="0" lang="en-BD" altLang="en-BD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BD" altLang="en-BD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BD" altLang="en-BD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173" name="Picture 5" descr="page20image44881344">
            <a:extLst>
              <a:ext uri="{FF2B5EF4-FFF2-40B4-BE49-F238E27FC236}">
                <a16:creationId xmlns:a16="http://schemas.microsoft.com/office/drawing/2014/main" id="{7CAD60FE-460D-D6BB-E95E-ABAAA932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3546"/>
            <a:ext cx="56896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page20image44881536">
            <a:extLst>
              <a:ext uri="{FF2B5EF4-FFF2-40B4-BE49-F238E27FC236}">
                <a16:creationId xmlns:a16="http://schemas.microsoft.com/office/drawing/2014/main" id="{25CE4C6A-4689-FA98-FE67-FAFA8D0AFF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94500" y="1958975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856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591A8C-EBCC-8A7B-46AF-8B03A2DF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660847"/>
              </p:ext>
            </p:extLst>
          </p:nvPr>
        </p:nvGraphicFramePr>
        <p:xfrm>
          <a:off x="1128712" y="2219643"/>
          <a:ext cx="4700588" cy="2072640"/>
        </p:xfrm>
        <a:graphic>
          <a:graphicData uri="http://schemas.openxmlformats.org/drawingml/2006/table">
            <a:tbl>
              <a:tblPr/>
              <a:tblGrid>
                <a:gridCol w="4700588">
                  <a:extLst>
                    <a:ext uri="{9D8B030D-6E8A-4147-A177-3AD203B41FA5}">
                      <a16:colId xmlns:a16="http://schemas.microsoft.com/office/drawing/2014/main" val="2752065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8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1. Searching Data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83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2. Sorting Data </a:t>
                      </a:r>
                      <a:endParaRPr lang="en-GB" dirty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19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80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3. Find out the Shortest Path </a:t>
                      </a:r>
                      <a:endParaRPr lang="en-GB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502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664C"/>
                          </a:solidFill>
                          <a:effectLst/>
                          <a:latin typeface="+mj-lt"/>
                        </a:rPr>
                        <a:t>4. Best Possible solution </a:t>
                      </a:r>
                      <a:endParaRPr lang="en-GB" dirty="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60927"/>
                  </a:ext>
                </a:extLst>
              </a:tr>
            </a:tbl>
          </a:graphicData>
        </a:graphic>
      </p:graphicFrame>
      <p:sp>
        <p:nvSpPr>
          <p:cNvPr id="3" name="AutoShape 3" descr="page21image44914688">
            <a:extLst>
              <a:ext uri="{FF2B5EF4-FFF2-40B4-BE49-F238E27FC236}">
                <a16:creationId xmlns:a16="http://schemas.microsoft.com/office/drawing/2014/main" id="{5423B8CC-D88F-2837-7C26-CB0730FAC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2965450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D3C4AB-3FA5-71CA-B4B8-A5382BF4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2" y="824439"/>
            <a:ext cx="6223178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D" altLang="en-BD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Application of Algorithms: </a:t>
            </a:r>
            <a:endParaRPr kumimoji="0" lang="en-BD" altLang="en-BD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BD" altLang="en-BD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BD" altLang="en-BD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BD" altLang="en-B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197" name="Picture 5" descr="page21image44914880">
            <a:extLst>
              <a:ext uri="{FF2B5EF4-FFF2-40B4-BE49-F238E27FC236}">
                <a16:creationId xmlns:a16="http://schemas.microsoft.com/office/drawing/2014/main" id="{2F4EBAD2-BABB-DDCD-A628-526EC22D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401762"/>
            <a:ext cx="50800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page21image44915072">
            <a:extLst>
              <a:ext uri="{FF2B5EF4-FFF2-40B4-BE49-F238E27FC236}">
                <a16:creationId xmlns:a16="http://schemas.microsoft.com/office/drawing/2014/main" id="{EB9C9E34-90CF-3B5D-952D-2140BC4E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1250" y="2995613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/>
          </a:p>
        </p:txBody>
      </p:sp>
      <p:pic>
        <p:nvPicPr>
          <p:cNvPr id="8199" name="Picture 7" descr="page19image62890752">
            <a:extLst>
              <a:ext uri="{FF2B5EF4-FFF2-40B4-BE49-F238E27FC236}">
                <a16:creationId xmlns:a16="http://schemas.microsoft.com/office/drawing/2014/main" id="{4FD10D31-FAFF-86F7-752F-21EA2ADC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81552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ge19image62895008">
            <a:extLst>
              <a:ext uri="{FF2B5EF4-FFF2-40B4-BE49-F238E27FC236}">
                <a16:creationId xmlns:a16="http://schemas.microsoft.com/office/drawing/2014/main" id="{2B87BEC6-4C2C-6B1C-1386-9E0444A2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7" y="3239026"/>
            <a:ext cx="41402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page19image62897920">
            <a:extLst>
              <a:ext uri="{FF2B5EF4-FFF2-40B4-BE49-F238E27FC236}">
                <a16:creationId xmlns:a16="http://schemas.microsoft.com/office/drawing/2014/main" id="{75AC66CE-1055-1FCA-4582-3A28C1D0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3911600"/>
            <a:ext cx="3048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{63895CAA-4A22-9646-90A6-C98BCF63AF49}tf10001070</Template>
  <TotalTime>4509</TotalTime>
  <Words>359</Words>
  <Application>Microsoft Macintosh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Group members:</vt:lpstr>
      <vt:lpstr>ALGORITHM DESIGN 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Tamanna Akter</dc:creator>
  <cp:lastModifiedBy>Tamanna Akter</cp:lastModifiedBy>
  <cp:revision>7</cp:revision>
  <dcterms:created xsi:type="dcterms:W3CDTF">2023-07-29T04:03:33Z</dcterms:created>
  <dcterms:modified xsi:type="dcterms:W3CDTF">2023-09-21T14:50:02Z</dcterms:modified>
</cp:coreProperties>
</file>